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3" r:id="rId2"/>
  </p:sldMasterIdLst>
  <p:notesMasterIdLst>
    <p:notesMasterId r:id="rId24"/>
  </p:notesMasterIdLst>
  <p:sldIdLst>
    <p:sldId id="256" r:id="rId3"/>
    <p:sldId id="285" r:id="rId4"/>
    <p:sldId id="325" r:id="rId5"/>
    <p:sldId id="324" r:id="rId6"/>
    <p:sldId id="326" r:id="rId7"/>
    <p:sldId id="313" r:id="rId8"/>
    <p:sldId id="315" r:id="rId9"/>
    <p:sldId id="316" r:id="rId10"/>
    <p:sldId id="312" r:id="rId11"/>
    <p:sldId id="287" r:id="rId12"/>
    <p:sldId id="314" r:id="rId13"/>
    <p:sldId id="284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310" r:id="rId22"/>
    <p:sldId id="311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Karla" panose="020B0604020202020204" charset="0"/>
      <p:regular r:id="rId33"/>
      <p:bold r:id="rId34"/>
      <p:italic r:id="rId35"/>
      <p:boldItalic r:id="rId36"/>
    </p:embeddedFont>
    <p:embeddedFont>
      <p:font typeface="Lato" panose="020B0604020202020204" charset="0"/>
      <p:regular r:id="rId37"/>
      <p:bold r:id="rId38"/>
      <p:italic r:id="rId39"/>
      <p:boldItalic r:id="rId40"/>
    </p:embeddedFont>
    <p:embeddedFont>
      <p:font typeface="Montserrat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4E"/>
    <a:srgbClr val="1B7F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AD4525-7420-4CAA-970F-CE719593E8A5}">
  <a:tblStyle styleId="{6CAD4525-7420-4CAA-970F-CE719593E8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138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05948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2269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84808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5843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4461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0347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6770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010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9800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5038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4717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742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892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506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7658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3" name="Google Shape;33;p7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3257235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o del título"/>
          <p:cNvSpPr txBox="1">
            <a:spLocks noGrp="1"/>
          </p:cNvSpPr>
          <p:nvPr>
            <p:ph type="title"/>
          </p:nvPr>
        </p:nvSpPr>
        <p:spPr>
          <a:xfrm>
            <a:off x="457559" y="204787"/>
            <a:ext cx="3010665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t>Texto del título</a:t>
            </a:r>
          </a:p>
        </p:txBody>
      </p:sp>
      <p:sp>
        <p:nvSpPr>
          <p:cNvPr id="73" name="Nivel de texto 1…"/>
          <p:cNvSpPr txBox="1">
            <a:spLocks noGrp="1"/>
          </p:cNvSpPr>
          <p:nvPr>
            <p:ph type="body" idx="1"/>
          </p:nvPr>
        </p:nvSpPr>
        <p:spPr>
          <a:xfrm>
            <a:off x="3577846" y="204787"/>
            <a:ext cx="5115748" cy="4389836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559" y="1076326"/>
            <a:ext cx="3010665" cy="351829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25"/>
              </a:spcBef>
              <a:buSzTx/>
              <a:buFontTx/>
              <a:buNone/>
              <a:defRPr sz="1400"/>
            </a:lvl1pPr>
          </a:lstStyle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7313772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o del título"/>
          <p:cNvSpPr txBox="1">
            <a:spLocks noGrp="1"/>
          </p:cNvSpPr>
          <p:nvPr>
            <p:ph type="title"/>
          </p:nvPr>
        </p:nvSpPr>
        <p:spPr>
          <a:xfrm>
            <a:off x="1793690" y="3600450"/>
            <a:ext cx="5490691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t>Texto del título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3690" y="459581"/>
            <a:ext cx="5490691" cy="30861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793690" y="4025503"/>
            <a:ext cx="5490691" cy="60364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25"/>
              </a:spcBef>
              <a:buSzTx/>
              <a:buFontTx/>
              <a:buNone/>
              <a:defRPr sz="1050"/>
            </a:lvl1pPr>
            <a:lvl2pPr marL="0" indent="342900">
              <a:spcBef>
                <a:spcPts val="225"/>
              </a:spcBef>
              <a:buSzTx/>
              <a:buFontTx/>
              <a:buNone/>
              <a:defRPr sz="1050"/>
            </a:lvl2pPr>
            <a:lvl3pPr marL="0" indent="685800">
              <a:spcBef>
                <a:spcPts val="225"/>
              </a:spcBef>
              <a:buSzTx/>
              <a:buFontTx/>
              <a:buNone/>
              <a:defRPr sz="1050"/>
            </a:lvl3pPr>
            <a:lvl4pPr marL="0" indent="1028700">
              <a:spcBef>
                <a:spcPts val="225"/>
              </a:spcBef>
              <a:buSzTx/>
              <a:buFontTx/>
              <a:buNone/>
              <a:defRPr sz="1050"/>
            </a:lvl4pPr>
            <a:lvl5pPr marL="0" indent="1371600">
              <a:spcBef>
                <a:spcPts val="225"/>
              </a:spcBef>
              <a:buSzTx/>
              <a:buFontTx/>
              <a:buNone/>
              <a:defRPr sz="105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8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041159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93" name="Nivel de texto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9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132609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o del título"/>
          <p:cNvSpPr txBox="1">
            <a:spLocks noGrp="1"/>
          </p:cNvSpPr>
          <p:nvPr>
            <p:ph type="title"/>
          </p:nvPr>
        </p:nvSpPr>
        <p:spPr>
          <a:xfrm>
            <a:off x="8844525" y="205979"/>
            <a:ext cx="2743756" cy="4388645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102" name="Nivel de texto 1…"/>
          <p:cNvSpPr txBox="1">
            <a:spLocks noGrp="1"/>
          </p:cNvSpPr>
          <p:nvPr>
            <p:ph type="body" idx="1"/>
          </p:nvPr>
        </p:nvSpPr>
        <p:spPr>
          <a:xfrm>
            <a:off x="610078" y="205979"/>
            <a:ext cx="8081929" cy="4388645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03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5658509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18926" y="-9674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4" name="Google Shape;14;p3"/>
          <p:cNvSpPr/>
          <p:nvPr/>
        </p:nvSpPr>
        <p:spPr>
          <a:xfrm>
            <a:off x="-9675" y="-9674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724951" y="3265700"/>
            <a:ext cx="1906200" cy="103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5124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 + 1 column + imag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218926" y="-9674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9" name="Google Shape;19;p4"/>
          <p:cNvSpPr/>
          <p:nvPr/>
        </p:nvSpPr>
        <p:spPr>
          <a:xfrm>
            <a:off x="-9675" y="-9674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838309" y="1807900"/>
            <a:ext cx="31482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31482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6709" lvl="0" indent="-355218" rtl="0">
              <a:spcBef>
                <a:spcPts val="599"/>
              </a:spcBef>
              <a:spcAft>
                <a:spcPts val="0"/>
              </a:spcAft>
              <a:buSzPts val="2000"/>
              <a:buChar char="▸"/>
              <a:defRPr/>
            </a:lvl1pPr>
            <a:lvl2pPr marL="913417" lvl="1" indent="-355218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0126" lvl="2" indent="-355218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6834" lvl="3" indent="-355218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3542" lvl="4" indent="-355218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0251" lvl="5" indent="-355218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196960" lvl="6" indent="-355218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3668" lvl="7" indent="-355218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0377" lvl="8" indent="-355218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9958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0" name="Google Shape;10;p2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48300" y="3175950"/>
            <a:ext cx="3530700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2200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4" name="Google Shape;14;p3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724950" y="3265700"/>
            <a:ext cx="1906200" cy="103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4268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el título"/>
          <p:cNvSpPr txBox="1">
            <a:spLocks noGrp="1"/>
          </p:cNvSpPr>
          <p:nvPr>
            <p:ph type="title"/>
          </p:nvPr>
        </p:nvSpPr>
        <p:spPr>
          <a:xfrm>
            <a:off x="686337" y="1597819"/>
            <a:ext cx="7778478" cy="1102520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12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372673" y="2914650"/>
            <a:ext cx="6405806" cy="13144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3429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6858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0287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218653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21" name="Nivel de texto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2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579260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o del título"/>
          <p:cNvSpPr txBox="1">
            <a:spLocks noGrp="1"/>
          </p:cNvSpPr>
          <p:nvPr>
            <p:ph type="title"/>
          </p:nvPr>
        </p:nvSpPr>
        <p:spPr>
          <a:xfrm>
            <a:off x="722877" y="3305176"/>
            <a:ext cx="7778479" cy="1021557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t>Texto del título</a:t>
            </a:r>
          </a:p>
        </p:txBody>
      </p:sp>
      <p:sp>
        <p:nvSpPr>
          <p:cNvPr id="30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722877" y="2180035"/>
            <a:ext cx="7778479" cy="112514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1pPr>
            <a:lvl2pPr marL="0" indent="3429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2pPr>
            <a:lvl3pPr marL="0" indent="6858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3pPr>
            <a:lvl4pPr marL="0" indent="10287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4pPr>
            <a:lvl5pPr marL="0" indent="13716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31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0707713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39" name="Nivel de texto 1…"/>
          <p:cNvSpPr txBox="1">
            <a:spLocks noGrp="1"/>
          </p:cNvSpPr>
          <p:nvPr>
            <p:ph type="body" sz="half" idx="1"/>
          </p:nvPr>
        </p:nvSpPr>
        <p:spPr>
          <a:xfrm>
            <a:off x="610077" y="1200150"/>
            <a:ext cx="5412843" cy="3394473"/>
          </a:xfrm>
          <a:prstGeom prst="rect">
            <a:avLst/>
          </a:prstGeom>
        </p:spPr>
        <p:txBody>
          <a:bodyPr/>
          <a:lstStyle>
            <a:lvl1pPr>
              <a:spcBef>
                <a:spcPts val="450"/>
              </a:spcBef>
              <a:defRPr sz="2100"/>
            </a:lvl1pPr>
            <a:lvl2pPr marL="592931" indent="-250031">
              <a:spcBef>
                <a:spcPts val="450"/>
              </a:spcBef>
              <a:defRPr sz="2100"/>
            </a:lvl2pPr>
            <a:lvl3pPr marL="925829" indent="-240029">
              <a:spcBef>
                <a:spcPts val="450"/>
              </a:spcBef>
              <a:defRPr sz="2100"/>
            </a:lvl3pPr>
            <a:lvl4pPr marL="1295400" indent="-266700">
              <a:spcBef>
                <a:spcPts val="450"/>
              </a:spcBef>
              <a:defRPr sz="2100"/>
            </a:lvl4pPr>
            <a:lvl5pPr marL="1638300" indent="-266700">
              <a:spcBef>
                <a:spcPts val="450"/>
              </a:spcBef>
              <a:defRPr sz="21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0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4034574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48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457557" y="1151335"/>
            <a:ext cx="4043348" cy="479822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75"/>
              </a:spcBef>
              <a:buSzTx/>
              <a:buFontTx/>
              <a:buNone/>
              <a:defRPr sz="1800" b="1"/>
            </a:lvl1pPr>
            <a:lvl2pPr marL="0" indent="342900">
              <a:spcBef>
                <a:spcPts val="375"/>
              </a:spcBef>
              <a:buSzTx/>
              <a:buFontTx/>
              <a:buNone/>
              <a:defRPr sz="1800" b="1"/>
            </a:lvl2pPr>
            <a:lvl3pPr marL="0" indent="685800">
              <a:spcBef>
                <a:spcPts val="375"/>
              </a:spcBef>
              <a:buSzTx/>
              <a:buFontTx/>
              <a:buNone/>
              <a:defRPr sz="1800" b="1"/>
            </a:lvl3pPr>
            <a:lvl4pPr marL="0" indent="1028700">
              <a:spcBef>
                <a:spcPts val="375"/>
              </a:spcBef>
              <a:buSzTx/>
              <a:buFontTx/>
              <a:buNone/>
              <a:defRPr sz="1800" b="1"/>
            </a:lvl4pPr>
            <a:lvl5pPr marL="0" indent="1371600">
              <a:spcBef>
                <a:spcPts val="375"/>
              </a:spcBef>
              <a:buSzTx/>
              <a:buFontTx/>
              <a:buNone/>
              <a:defRPr sz="1800" b="1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8657" y="1151335"/>
            <a:ext cx="4044937" cy="479822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75"/>
              </a:spcBef>
              <a:buSzTx/>
              <a:buFontTx/>
              <a:buNone/>
              <a:defRPr sz="2400" b="1"/>
            </a:lvl1pPr>
          </a:lstStyle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1992578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58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851859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B3B7E9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741100"/>
            <a:ext cx="5185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51852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▸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61" r:id="rId2"/>
    <p:sldLayoutId id="2147483662" r:id="rId3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>
            <a:spLocks noGrp="1"/>
          </p:cNvSpPr>
          <p:nvPr>
            <p:ph type="title"/>
          </p:nvPr>
        </p:nvSpPr>
        <p:spPr>
          <a:xfrm>
            <a:off x="457557" y="205979"/>
            <a:ext cx="8236037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3" name="Nivel de texto 1…"/>
          <p:cNvSpPr txBox="1">
            <a:spLocks noGrp="1"/>
          </p:cNvSpPr>
          <p:nvPr>
            <p:ph type="body" idx="1"/>
          </p:nvPr>
        </p:nvSpPr>
        <p:spPr>
          <a:xfrm>
            <a:off x="457557" y="1200150"/>
            <a:ext cx="8236037" cy="3394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0"/>
            <a:ext cx="233396" cy="2308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9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5812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transition spd="med"/>
  <p:txStyles>
    <p:titleStyle>
      <a:lvl1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257175" marR="0" indent="-257175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587828" marR="0" indent="-244928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914400" marR="0" indent="-228600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303020" marR="0" indent="-274320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1645920" marR="0" indent="-274320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»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1988820" marR="0" indent="-274320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2331720" marR="0" indent="-274320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2674619" marR="0" indent="-274319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017519" marR="0" indent="-274319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3429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6858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0287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3716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17145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0574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24003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27432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">
              <a:srgbClr val="FFFFFF"/>
            </a:gs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;p14">
            <a:extLst>
              <a:ext uri="{FF2B5EF4-FFF2-40B4-BE49-F238E27FC236}">
                <a16:creationId xmlns:a16="http://schemas.microsoft.com/office/drawing/2014/main" id="{5D45522E-8CB8-4E3C-A5E9-6A70B114BD73}"/>
              </a:ext>
            </a:extLst>
          </p:cNvPr>
          <p:cNvSpPr txBox="1">
            <a:spLocks/>
          </p:cNvSpPr>
          <p:nvPr/>
        </p:nvSpPr>
        <p:spPr>
          <a:xfrm>
            <a:off x="5052290" y="2152651"/>
            <a:ext cx="3179619" cy="1055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br>
              <a:rPr lang="es-ES" sz="2400" b="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s-ES" sz="2400" b="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José Manuel Montero</a:t>
            </a:r>
            <a:br>
              <a:rPr lang="es-ES" sz="2400" b="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</a:br>
            <a:endParaRPr lang="es-ES" sz="2400" b="0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AF9C8D-8E7F-410F-B246-E8C0AA5AC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290" y="247651"/>
            <a:ext cx="1905000" cy="1905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243F74-72B1-420A-A937-40EA8EA8EEE8}"/>
              </a:ext>
            </a:extLst>
          </p:cNvPr>
          <p:cNvSpPr/>
          <p:nvPr/>
        </p:nvSpPr>
        <p:spPr>
          <a:xfrm>
            <a:off x="110836" y="3499791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2400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@</a:t>
            </a:r>
            <a:r>
              <a:rPr lang="es-ES" sz="2400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josemmortega</a:t>
            </a:r>
            <a:br>
              <a:rPr lang="es-ES" sz="2400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s-ES" sz="2400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https://github.com/jmmortega</a:t>
            </a:r>
            <a:endParaRPr lang="es-ES" sz="24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Describe la estructura visual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Un servicio de navegación común y con Deep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linking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1499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</a:t>
            </a:r>
          </a:p>
          <a:p>
            <a:pPr lvl="1">
              <a:buClr>
                <a:srgbClr val="121867"/>
              </a:buClr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ShellItem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lvl="2">
              <a:buClr>
                <a:srgbClr val="121867"/>
              </a:buClr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ShellSection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lvl="3">
              <a:buClr>
                <a:srgbClr val="121867"/>
              </a:buClr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ShellContent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53741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8D2661-9216-4DC5-82E5-19C2A4193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4" y="2679"/>
            <a:ext cx="9122325" cy="51993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D2121F-C72A-4247-A171-42DD13B1C531}"/>
              </a:ext>
            </a:extLst>
          </p:cNvPr>
          <p:cNvSpPr/>
          <p:nvPr/>
        </p:nvSpPr>
        <p:spPr>
          <a:xfrm>
            <a:off x="928577" y="4021854"/>
            <a:ext cx="1545265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Shell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E913BA-E5BE-4CF8-9EA3-8FDD3F197777}"/>
              </a:ext>
            </a:extLst>
          </p:cNvPr>
          <p:cNvSpPr/>
          <p:nvPr/>
        </p:nvSpPr>
        <p:spPr>
          <a:xfrm>
            <a:off x="3668233" y="4021854"/>
            <a:ext cx="1545265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ShellItem</a:t>
            </a:r>
            <a:endParaRPr kumimoji="0" lang="es-E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78EC2B-6452-4FE0-9648-BBB7AE6DA697}"/>
              </a:ext>
            </a:extLst>
          </p:cNvPr>
          <p:cNvSpPr/>
          <p:nvPr/>
        </p:nvSpPr>
        <p:spPr>
          <a:xfrm>
            <a:off x="5897527" y="4021854"/>
            <a:ext cx="1545265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ShellSection</a:t>
            </a:r>
            <a:endParaRPr kumimoji="0" lang="es-E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9A69A4-BA22-4529-8F93-AE5ADAE56541}"/>
              </a:ext>
            </a:extLst>
          </p:cNvPr>
          <p:cNvSpPr/>
          <p:nvPr/>
        </p:nvSpPr>
        <p:spPr>
          <a:xfrm>
            <a:off x="7774168" y="4021854"/>
            <a:ext cx="1311351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ShellContent</a:t>
            </a:r>
            <a:endParaRPr kumimoji="0" lang="es-E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354854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/>
          </p:nvPr>
        </p:nvSpPr>
        <p:spPr>
          <a:xfrm>
            <a:off x="-4843" y="2153700"/>
            <a:ext cx="4576843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Visuals</a:t>
            </a:r>
            <a:endParaRPr sz="72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2186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9C474C6-1F77-4ED4-9450-6E211B251C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4264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Visuals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Permite establecer un estilo visual muy fácilmente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Actualmente solo está implementado Material.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221505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6C791-0C36-45C0-AF58-9D7B07D5F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059" y="1443900"/>
            <a:ext cx="7051108" cy="2255700"/>
          </a:xfrm>
        </p:spPr>
        <p:txBody>
          <a:bodyPr/>
          <a:lstStyle/>
          <a:p>
            <a:pPr marL="101600" indent="0">
              <a:buNone/>
            </a:pPr>
            <a:endParaRPr lang="es-ES" dirty="0"/>
          </a:p>
          <a:p>
            <a:pPr marL="0" indent="0" hangingPunct="1">
              <a:buNone/>
            </a:pPr>
            <a:r>
              <a:rPr lang="fr-FR" dirty="0">
                <a:solidFill>
                  <a:srgbClr val="A41515"/>
                </a:solidFill>
                <a:latin typeface="Consolas" panose="020B0609020204030204" pitchFamily="49" charset="0"/>
              </a:rPr>
              <a:t>&lt;</a:t>
            </a:r>
            <a:r>
              <a:rPr lang="fr-FR" dirty="0" err="1">
                <a:solidFill>
                  <a:srgbClr val="A41515"/>
                </a:solidFill>
                <a:latin typeface="Consolas" panose="020B0609020204030204" pitchFamily="49" charset="0"/>
              </a:rPr>
              <a:t>ContentPage</a:t>
            </a:r>
            <a:r>
              <a:rPr lang="fr-FR" dirty="0">
                <a:solidFill>
                  <a:srgbClr val="A41515"/>
                </a:solidFill>
                <a:latin typeface="Consolas" panose="020B0609020204030204" pitchFamily="49" charset="0"/>
              </a:rPr>
              <a:t> 	</a:t>
            </a:r>
            <a:br>
              <a:rPr lang="fr-FR" dirty="0">
                <a:solidFill>
                  <a:srgbClr val="A41515"/>
                </a:solidFill>
                <a:latin typeface="Consolas" panose="020B0609020204030204" pitchFamily="49" charset="0"/>
              </a:rPr>
            </a:br>
            <a:r>
              <a:rPr lang="fr-FR" dirty="0" err="1">
                <a:solidFill>
                  <a:srgbClr val="FF0000"/>
                </a:solidFill>
                <a:latin typeface="Consolas" panose="020B0609020204030204" pitchFamily="49" charset="0"/>
              </a:rPr>
              <a:t>xmlns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="http://xamarin.com/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schemas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/2014/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forms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b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fr-FR" dirty="0">
                <a:solidFill>
                  <a:srgbClr val="FF0000"/>
                </a:solidFill>
                <a:latin typeface="Consolas" panose="020B0609020204030204" pitchFamily="49" charset="0"/>
              </a:rPr>
              <a:t>Visual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Material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b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fr-FR" dirty="0" err="1">
                <a:solidFill>
                  <a:srgbClr val="FF0000"/>
                </a:solidFill>
                <a:latin typeface="Consolas" panose="020B0609020204030204" pitchFamily="49" charset="0"/>
              </a:rPr>
              <a:t>Title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="Visual 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Material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"&gt;</a:t>
            </a:r>
            <a:endParaRPr lang="fr-FR" dirty="0">
              <a:solidFill>
                <a:srgbClr val="F3378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147207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/>
          </p:nvPr>
        </p:nvSpPr>
        <p:spPr>
          <a:xfrm>
            <a:off x="-4843" y="2153700"/>
            <a:ext cx="5058852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Collection</a:t>
            </a:r>
            <a:br>
              <a:rPr lang="es-ES" sz="72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s-ES" sz="72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View</a:t>
            </a:r>
            <a:endParaRPr sz="72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2186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9C474C6-1F77-4ED4-9450-6E211B251C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0080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CollectionView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Una evolución del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ListView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No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ViewCells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Layouts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lvl="1">
              <a:spcBef>
                <a:spcPts val="600"/>
              </a:spcBef>
              <a:buClr>
                <a:srgbClr val="121867"/>
              </a:buClr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Horizontal</a:t>
            </a:r>
          </a:p>
          <a:p>
            <a:pPr lvl="1">
              <a:spcBef>
                <a:spcPts val="600"/>
              </a:spcBef>
              <a:buClr>
                <a:srgbClr val="121867"/>
              </a:buClr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Vertical</a:t>
            </a:r>
          </a:p>
          <a:p>
            <a:pPr lvl="1">
              <a:spcBef>
                <a:spcPts val="600"/>
              </a:spcBef>
              <a:buClr>
                <a:srgbClr val="121867"/>
              </a:buClr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Carousel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lvl="1">
              <a:spcBef>
                <a:spcPts val="600"/>
              </a:spcBef>
              <a:buClr>
                <a:srgbClr val="121867"/>
              </a:buClr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Grid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221281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/>
          </p:nvPr>
        </p:nvSpPr>
        <p:spPr>
          <a:xfrm>
            <a:off x="0" y="2172307"/>
            <a:ext cx="4774524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Conclusión</a:t>
            </a:r>
            <a:endParaRPr sz="72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2186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9C474C6-1F77-4ED4-9450-6E211B251C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328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Conclusión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Xamarin Forms 4.0 potencia el desarrollo 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Seguimos en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Preview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Es un buen momento </a:t>
            </a:r>
            <a:r>
              <a:rPr lang="es-ES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para comenzar 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032106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/>
          </p:nvPr>
        </p:nvSpPr>
        <p:spPr>
          <a:xfrm>
            <a:off x="130629" y="1307600"/>
            <a:ext cx="4576843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Xamarin</a:t>
            </a:r>
            <a:br>
              <a:rPr lang="es-ES" sz="72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s-ES" sz="72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Forms 4.0</a:t>
            </a:r>
            <a:endParaRPr sz="72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2186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C0CB65-A662-4647-AB89-4728B88F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err="1"/>
              <a:t>Subtitle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95021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A74913-3A40-4584-8A07-ACBE30EE61E6}"/>
              </a:ext>
            </a:extLst>
          </p:cNvPr>
          <p:cNvSpPr txBox="1"/>
          <p:nvPr/>
        </p:nvSpPr>
        <p:spPr>
          <a:xfrm>
            <a:off x="173181" y="450272"/>
            <a:ext cx="35141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b="1" dirty="0">
                <a:solidFill>
                  <a:schemeClr val="accent3">
                    <a:lumMod val="50000"/>
                  </a:schemeClr>
                </a:solidFill>
                <a:latin typeface="Lato" panose="020B0604020202020204" charset="0"/>
              </a:rPr>
              <a:t>¿Preguntas?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00A5EC-5BC4-411D-B5FB-DFD7FCEAFACB}"/>
              </a:ext>
            </a:extLst>
          </p:cNvPr>
          <p:cNvSpPr txBox="1"/>
          <p:nvPr/>
        </p:nvSpPr>
        <p:spPr>
          <a:xfrm>
            <a:off x="173181" y="3207051"/>
            <a:ext cx="42949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accent3">
                    <a:lumMod val="75000"/>
                  </a:schemeClr>
                </a:solidFill>
                <a:latin typeface="Lato" panose="020B0604020202020204" charset="0"/>
              </a:rPr>
              <a:t>Si no tienes ninguna siempre me puedes pillar por Twitter</a:t>
            </a:r>
          </a:p>
          <a:p>
            <a:endParaRPr lang="es-ES" sz="2400" dirty="0">
              <a:solidFill>
                <a:schemeClr val="accent3">
                  <a:lumMod val="75000"/>
                </a:schemeClr>
              </a:solidFill>
              <a:latin typeface="Lato" panose="020B0604020202020204" charset="0"/>
            </a:endParaRPr>
          </a:p>
          <a:p>
            <a:r>
              <a:rPr lang="es-ES" sz="3200" b="1" dirty="0">
                <a:solidFill>
                  <a:schemeClr val="accent3">
                    <a:lumMod val="75000"/>
                  </a:schemeClr>
                </a:solidFill>
                <a:latin typeface="Lato" panose="020B0604020202020204" charset="0"/>
              </a:rPr>
              <a:t>@</a:t>
            </a:r>
            <a:r>
              <a:rPr lang="es-ES" sz="3200" b="1" dirty="0" err="1">
                <a:solidFill>
                  <a:schemeClr val="accent3">
                    <a:lumMod val="75000"/>
                  </a:schemeClr>
                </a:solidFill>
                <a:latin typeface="Lato" panose="020B0604020202020204" charset="0"/>
              </a:rPr>
              <a:t>josemmortega</a:t>
            </a:r>
            <a:endParaRPr lang="es-ES" sz="3200" b="1" dirty="0">
              <a:solidFill>
                <a:schemeClr val="accent3">
                  <a:lumMod val="75000"/>
                </a:schemeClr>
              </a:solidFill>
              <a:latin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325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A74913-3A40-4584-8A07-ACBE30EE61E6}"/>
              </a:ext>
            </a:extLst>
          </p:cNvPr>
          <p:cNvSpPr txBox="1"/>
          <p:nvPr/>
        </p:nvSpPr>
        <p:spPr>
          <a:xfrm>
            <a:off x="755072" y="2258290"/>
            <a:ext cx="26981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800" b="1" i="0" u="none" strike="noStrike" kern="0" cap="none" spc="0" normalizeH="0" baseline="0" noProof="0" dirty="0">
                <a:ln>
                  <a:noFill/>
                </a:ln>
                <a:solidFill>
                  <a:srgbClr val="8BAB42">
                    <a:lumMod val="50000"/>
                  </a:srgbClr>
                </a:solidFill>
                <a:effectLst/>
                <a:uLnTx/>
                <a:uFillTx/>
                <a:latin typeface="Lato" panose="020B0604020202020204" charset="0"/>
                <a:cs typeface="Arial"/>
                <a:sym typeface="Arial"/>
              </a:rPr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3024118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Spoiler </a:t>
            </a: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Alert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Xamarin Forms 4.0 es Alpha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952205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4061ED-8009-4FC1-A6A1-FC8BF9D8A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8827C3-7F21-4219-97A9-2DFB24BC3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27815"/>
            <a:ext cx="9292855" cy="69696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7071DA-75FC-46D3-9AD1-600129B31F19}"/>
              </a:ext>
            </a:extLst>
          </p:cNvPr>
          <p:cNvSpPr txBox="1"/>
          <p:nvPr/>
        </p:nvSpPr>
        <p:spPr>
          <a:xfrm>
            <a:off x="5630722" y="666307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</a:rPr>
              <a:t>Xamarin </a:t>
            </a:r>
            <a:r>
              <a:rPr lang="es-ES" sz="3600" dirty="0" err="1">
                <a:solidFill>
                  <a:schemeClr val="bg1"/>
                </a:solidFill>
              </a:rPr>
              <a:t>Team</a:t>
            </a:r>
            <a:endParaRPr lang="es-ES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7481B7-C2EE-41D0-BCAF-FB816C7AB16C}"/>
              </a:ext>
            </a:extLst>
          </p:cNvPr>
          <p:cNvSpPr txBox="1"/>
          <p:nvPr/>
        </p:nvSpPr>
        <p:spPr>
          <a:xfrm>
            <a:off x="302143" y="137693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</a:rPr>
              <a:t>Shell workshop</a:t>
            </a:r>
          </a:p>
        </p:txBody>
      </p:sp>
    </p:spTree>
    <p:extLst>
      <p:ext uri="{BB962C8B-B14F-4D97-AF65-F5344CB8AC3E}">
        <p14:creationId xmlns:p14="http://schemas.microsoft.com/office/powerpoint/2010/main" val="4182042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Pro/Contra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3"/>
            <a:ext cx="5324100" cy="3237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Pro</a:t>
            </a:r>
          </a:p>
          <a:p>
            <a:pPr lvl="1">
              <a:buClr>
                <a:srgbClr val="121867"/>
              </a:buClr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Anticipamos a la salida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Contra</a:t>
            </a:r>
          </a:p>
          <a:p>
            <a:pPr lvl="1">
              <a:spcBef>
                <a:spcPts val="600"/>
              </a:spcBef>
              <a:buClr>
                <a:srgbClr val="121867"/>
              </a:buClr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No usable en producción</a:t>
            </a:r>
          </a:p>
          <a:p>
            <a:pPr lvl="1">
              <a:spcBef>
                <a:spcPts val="600"/>
              </a:spcBef>
              <a:buClr>
                <a:srgbClr val="121867"/>
              </a:buClr>
              <a:buFont typeface="Lato"/>
              <a:buChar char="▸"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Pro/Contra</a:t>
            </a:r>
          </a:p>
          <a:p>
            <a:pPr lvl="1">
              <a:spcBef>
                <a:spcPts val="600"/>
              </a:spcBef>
              <a:buClr>
                <a:srgbClr val="121867"/>
              </a:buClr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Continua desarrollándose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93790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Forms 4.0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Visuals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CollectionView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279529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6CAD4-9502-4003-BC36-2BA26B68C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Forms.SetFlags</a:t>
            </a:r>
            <a:endParaRPr lang="es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6C791-0C36-45C0-AF58-9D7B07D5FC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Shell_Experimental</a:t>
            </a:r>
            <a:endParaRPr lang="es-ES" dirty="0"/>
          </a:p>
          <a:p>
            <a:r>
              <a:rPr lang="es-ES" dirty="0" err="1"/>
              <a:t>Visual_Experimental</a:t>
            </a:r>
            <a:endParaRPr lang="es-ES" dirty="0"/>
          </a:p>
          <a:p>
            <a:r>
              <a:rPr lang="es-ES" dirty="0" err="1"/>
              <a:t>CollectionView_Experimental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133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6C791-0C36-45C0-AF58-9D7B07D5F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059" y="1443900"/>
            <a:ext cx="7051108" cy="2255700"/>
          </a:xfrm>
        </p:spPr>
        <p:txBody>
          <a:bodyPr/>
          <a:lstStyle/>
          <a:p>
            <a:pPr marL="101600" indent="0">
              <a:buNone/>
            </a:pPr>
            <a:endParaRPr lang="es-ES" dirty="0"/>
          </a:p>
          <a:p>
            <a:pPr marL="101600" indent="0">
              <a:buNone/>
            </a:pP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Forms.SetFlags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Shell_Experimental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Visual_Experimental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CollectionView_Experimental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s-E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229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/>
          </p:nvPr>
        </p:nvSpPr>
        <p:spPr>
          <a:xfrm>
            <a:off x="-4843" y="2153700"/>
            <a:ext cx="4576843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</a:t>
            </a:r>
            <a:endParaRPr sz="72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2186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D952935-7C12-40DD-8DD4-76A9997F4C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5473876"/>
      </p:ext>
    </p:extLst>
  </p:cSld>
  <p:clrMapOvr>
    <a:masterClrMapping/>
  </p:clrMapOvr>
</p:sld>
</file>

<file path=ppt/theme/theme1.xml><?xml version="1.0" encoding="utf-8"?>
<a:theme xmlns:a="http://schemas.openxmlformats.org/drawingml/2006/main" name="Arvirarg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vsdna-template">
  <a:themeElements>
    <a:clrScheme name="devsdna-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vsdna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devsdna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</TotalTime>
  <Words>157</Words>
  <Application>Microsoft Office PowerPoint</Application>
  <PresentationFormat>On-screen Show (16:9)</PresentationFormat>
  <Paragraphs>66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Montserrat</vt:lpstr>
      <vt:lpstr>Arial</vt:lpstr>
      <vt:lpstr>Karla</vt:lpstr>
      <vt:lpstr>Calibri</vt:lpstr>
      <vt:lpstr>Consolas</vt:lpstr>
      <vt:lpstr>Lato</vt:lpstr>
      <vt:lpstr>Arvirargus template</vt:lpstr>
      <vt:lpstr>devsdna-template</vt:lpstr>
      <vt:lpstr>PowerPoint Presentation</vt:lpstr>
      <vt:lpstr>Xamarin Forms 4.0 </vt:lpstr>
      <vt:lpstr>Spoiler Alert</vt:lpstr>
      <vt:lpstr>PowerPoint Presentation</vt:lpstr>
      <vt:lpstr>Pro/Contra</vt:lpstr>
      <vt:lpstr>Forms 4.0</vt:lpstr>
      <vt:lpstr>Forms.SetFlags</vt:lpstr>
      <vt:lpstr>PowerPoint Presentation</vt:lpstr>
      <vt:lpstr>Shell </vt:lpstr>
      <vt:lpstr>Shell</vt:lpstr>
      <vt:lpstr>Shell</vt:lpstr>
      <vt:lpstr>PowerPoint Presentation</vt:lpstr>
      <vt:lpstr>Visuals </vt:lpstr>
      <vt:lpstr>Visuals</vt:lpstr>
      <vt:lpstr>PowerPoint Presentation</vt:lpstr>
      <vt:lpstr>Collection View </vt:lpstr>
      <vt:lpstr>CollectionView</vt:lpstr>
      <vt:lpstr>Conclusión </vt:lpstr>
      <vt:lpstr>Conclusión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Jose Manuel Montero Ortega</cp:lastModifiedBy>
  <cp:revision>24</cp:revision>
  <dcterms:modified xsi:type="dcterms:W3CDTF">2019-03-18T09:40:00Z</dcterms:modified>
</cp:coreProperties>
</file>